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8" roundtripDataSignature="AMtx7mhe3qqjLfBFhewLeWtf/7OdW6+Q+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customschemas.google.com/relationships/presentationmetadata" Target="metadata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" type="twoObj">
  <p:cSld name="TWO_OBJECT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4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3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 type="secHead">
  <p:cSld name="SECTION_HEAD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7" name="Google Shape;77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物件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6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6"/>
          <p:cNvSpPr txBox="1"/>
          <p:nvPr>
            <p:ph idx="1" type="body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8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8"/>
          <p:cNvSpPr txBox="1"/>
          <p:nvPr>
            <p:ph idx="1" type="body"/>
          </p:nvPr>
        </p:nvSpPr>
        <p:spPr>
          <a:xfrm rot="5400000">
            <a:off x="3920332" y="-1256507"/>
            <a:ext cx="4351337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type="picTx">
  <p:cSld name="PICTURE_WITH_CAPTION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2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9" name="Google Shape;39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type="objTx">
  <p:cSld name="OBJECT_WITH_CAPTIO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5" name="Google Shape;45;p3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6" name="Google Shape;46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對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3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3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" name="Google Shape;63;p3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24"/>
          <p:cNvSpPr txBox="1"/>
          <p:nvPr>
            <p:ph idx="1" type="body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5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Relationship Id="rId4" Type="http://schemas.openxmlformats.org/officeDocument/2006/relationships/image" Target="../media/image2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Relationship Id="rId4" Type="http://schemas.openxmlformats.org/officeDocument/2006/relationships/image" Target="../media/image35.jpg"/><Relationship Id="rId5" Type="http://schemas.openxmlformats.org/officeDocument/2006/relationships/image" Target="../media/image29.jpg"/><Relationship Id="rId6" Type="http://schemas.openxmlformats.org/officeDocument/2006/relationships/image" Target="../media/image26.jpg"/><Relationship Id="rId7" Type="http://schemas.openxmlformats.org/officeDocument/2006/relationships/image" Target="../media/image33.jpg"/><Relationship Id="rId8" Type="http://schemas.openxmlformats.org/officeDocument/2006/relationships/image" Target="../media/image2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Relationship Id="rId4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Relationship Id="rId4" Type="http://schemas.openxmlformats.org/officeDocument/2006/relationships/image" Target="../media/image7.jpg"/><Relationship Id="rId5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7200"/>
              <a:buFont typeface="PMingLiu"/>
              <a:buNone/>
            </a:pPr>
            <a:r>
              <a:rPr b="1" i="0" lang="zh-TW" sz="7200" u="none">
                <a:solidFill>
                  <a:srgbClr val="FF0000"/>
                </a:solidFill>
                <a:latin typeface="PMingLiu"/>
                <a:ea typeface="PMingLiu"/>
                <a:cs typeface="PMingLiu"/>
                <a:sym typeface="PMingLiu"/>
              </a:rPr>
              <a:t>三一綠色校園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"/>
          <p:cNvSpPr txBox="1"/>
          <p:nvPr>
            <p:ph idx="4294967295"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Calibri"/>
              <a:buNone/>
            </a:pPr>
            <a:r>
              <a:rPr b="1" i="0" lang="zh-TW" sz="44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三一垂直耕種</a:t>
            </a:r>
            <a:endParaRPr b="1" i="0" sz="44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1450" y="1439862"/>
            <a:ext cx="6769100" cy="507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"/>
          <p:cNvSpPr txBox="1"/>
          <p:nvPr>
            <p:ph type="title"/>
          </p:nvPr>
        </p:nvSpPr>
        <p:spPr>
          <a:xfrm>
            <a:off x="1981200" y="2492375"/>
            <a:ext cx="8229600" cy="2449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/>
              <a:buNone/>
            </a:pPr>
            <a:r>
              <a:rPr b="1" i="0" lang="zh-TW" sz="60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需要你我一同守護設施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0" i="0" lang="zh-TW" sz="44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Let’s do it together</a:t>
            </a:r>
            <a:endParaRPr/>
          </a:p>
        </p:txBody>
      </p:sp>
      <p:sp>
        <p:nvSpPr>
          <p:cNvPr id="160" name="Google Shape;160;p12"/>
          <p:cNvSpPr txBox="1"/>
          <p:nvPr>
            <p:ph idx="1" type="body"/>
          </p:nvPr>
        </p:nvSpPr>
        <p:spPr>
          <a:xfrm>
            <a:off x="4367212" y="1600200"/>
            <a:ext cx="5843587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6350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0"/>
              <a:buFont typeface="Arial"/>
              <a:buChar char="•"/>
            </a:pPr>
            <a:r>
              <a:rPr b="1" i="0" lang="zh-TW" sz="100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自發</a:t>
            </a:r>
            <a:endParaRPr/>
          </a:p>
          <a:p>
            <a:pPr indent="-6350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0000"/>
              <a:buFont typeface="Arial"/>
              <a:buChar char="•"/>
            </a:pPr>
            <a:r>
              <a:rPr b="1" i="0" lang="zh-TW" sz="100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自覺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- (2019-2-28- -7-22).PNG" id="165" name="Google Shape;165;p13"/>
          <p:cNvPicPr preferRelativeResize="0"/>
          <p:nvPr/>
        </p:nvPicPr>
        <p:blipFill rotWithShape="1">
          <a:blip r:embed="rId3">
            <a:alphaModFix/>
          </a:blip>
          <a:srcRect b="33744" l="0" r="14968" t="0"/>
          <a:stretch/>
        </p:blipFill>
        <p:spPr>
          <a:xfrm>
            <a:off x="2135187" y="1412875"/>
            <a:ext cx="8008937" cy="467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3"/>
          <p:cNvSpPr txBox="1"/>
          <p:nvPr>
            <p:ph idx="4294967295"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28800"/>
              </a:buClr>
              <a:buSzPts val="4400"/>
              <a:buFont typeface="Calibri"/>
              <a:buNone/>
            </a:pPr>
            <a:r>
              <a:rPr b="1" i="0" lang="zh-TW" sz="4400" u="none" cap="none" strike="noStrike">
                <a:solidFill>
                  <a:srgbClr val="D28800"/>
                </a:solidFill>
                <a:latin typeface="Calibri"/>
                <a:ea typeface="Calibri"/>
                <a:cs typeface="Calibri"/>
                <a:sym typeface="Calibri"/>
              </a:rPr>
              <a:t>節能減碳</a:t>
            </a:r>
            <a:endParaRPr b="1" i="0" sz="4400" u="none" cap="none" strike="noStrike">
              <a:solidFill>
                <a:srgbClr val="D288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- (2019-3-4- -3-47).PNG" id="167" name="Google Shape;167;p13"/>
          <p:cNvPicPr preferRelativeResize="0"/>
          <p:nvPr/>
        </p:nvPicPr>
        <p:blipFill rotWithShape="1">
          <a:blip r:embed="rId4">
            <a:alphaModFix/>
          </a:blip>
          <a:srcRect b="12962" l="0" r="0" t="0"/>
          <a:stretch/>
        </p:blipFill>
        <p:spPr>
          <a:xfrm>
            <a:off x="2208212" y="404812"/>
            <a:ext cx="3857625" cy="5969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_20190220-140957.png" id="168" name="Google Shape;168;p13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24426" l="-1502" r="1502" t="25228"/>
          <a:stretch/>
        </p:blipFill>
        <p:spPr>
          <a:xfrm>
            <a:off x="4943475" y="1268412"/>
            <a:ext cx="5256212" cy="529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"/>
          <p:cNvSpPr txBox="1"/>
          <p:nvPr>
            <p:ph idx="4294967295"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28800"/>
              </a:buClr>
              <a:buSzPts val="4400"/>
              <a:buFont typeface="Calibri"/>
              <a:buNone/>
            </a:pPr>
            <a:r>
              <a:rPr b="1" i="0" lang="zh-TW" sz="4400" u="none" cap="none" strike="noStrike">
                <a:solidFill>
                  <a:srgbClr val="D28800"/>
                </a:solidFill>
                <a:latin typeface="Calibri"/>
                <a:ea typeface="Calibri"/>
                <a:cs typeface="Calibri"/>
                <a:sym typeface="Calibri"/>
              </a:rPr>
              <a:t>節能減碳</a:t>
            </a:r>
            <a:endParaRPr b="1" i="0" sz="4400" u="none" cap="none" strike="noStrike">
              <a:solidFill>
                <a:srgbClr val="D288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8212" y="1417637"/>
            <a:ext cx="5975350" cy="448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4"/>
          <p:cNvPicPr preferRelativeResize="0"/>
          <p:nvPr/>
        </p:nvPicPr>
        <p:blipFill rotWithShape="1">
          <a:blip r:embed="rId4">
            <a:alphaModFix/>
          </a:blip>
          <a:srcRect b="2819" l="18032" r="10377" t="2981"/>
          <a:stretch/>
        </p:blipFill>
        <p:spPr>
          <a:xfrm>
            <a:off x="5219700" y="1773237"/>
            <a:ext cx="4565650" cy="450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5"/>
          <p:cNvSpPr txBox="1"/>
          <p:nvPr>
            <p:ph idx="4294967295"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4400"/>
              <a:buFont typeface="Calibri"/>
              <a:buNone/>
            </a:pPr>
            <a:r>
              <a:rPr b="1" i="0" lang="zh-TW" sz="4400" u="none" cap="none" strike="noStrike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回收</a:t>
            </a:r>
            <a:endParaRPr b="1" i="0" sz="4400" u="none" cap="none" strike="noStrike">
              <a:solidFill>
                <a:srgbClr val="66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5"/>
          <p:cNvSpPr txBox="1"/>
          <p:nvPr>
            <p:ph idx="4294967295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4800"/>
              <a:buFont typeface="Arial"/>
              <a:buChar char="•"/>
            </a:pPr>
            <a:r>
              <a:rPr b="1" i="0" lang="zh-TW" sz="4800" u="none" cap="none" strike="noStrike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三色回收筒</a:t>
            </a:r>
            <a:endParaRPr b="1" i="0" sz="4800" u="none" cap="none" strike="noStrike">
              <a:solidFill>
                <a:srgbClr val="6600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60066"/>
              </a:buClr>
              <a:buSzPts val="4400"/>
              <a:buFont typeface="Arial"/>
              <a:buChar char="•"/>
            </a:pPr>
            <a:r>
              <a:rPr b="1" i="0" lang="zh-TW" sz="4400" u="none" cap="none" strike="noStrike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有蓋操場</a:t>
            </a:r>
            <a:endParaRPr b="1" i="0" sz="4400" u="none" cap="none" strike="noStrike">
              <a:solidFill>
                <a:srgbClr val="6600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60066"/>
              </a:buClr>
              <a:buSzPts val="4400"/>
              <a:buFont typeface="Arial"/>
              <a:buChar char="•"/>
            </a:pPr>
            <a:r>
              <a:rPr b="1" i="0" lang="zh-TW" sz="4400" u="none" cap="none" strike="noStrike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新翼地面</a:t>
            </a:r>
            <a:endParaRPr b="1" i="0" sz="4400" u="none" cap="none" strike="noStrike">
              <a:solidFill>
                <a:srgbClr val="66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6"/>
          <p:cNvSpPr txBox="1"/>
          <p:nvPr>
            <p:ph idx="4294967295"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4400"/>
              <a:buFont typeface="Calibri"/>
              <a:buNone/>
            </a:pPr>
            <a:r>
              <a:rPr b="1" i="0" lang="zh-TW" sz="4400" u="none" cap="none" strike="noStrike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回收</a:t>
            </a:r>
            <a:endParaRPr b="1" i="0" sz="4400" u="none" cap="none" strike="noStrike">
              <a:solidFill>
                <a:srgbClr val="66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0012" y="1400175"/>
            <a:ext cx="6985000" cy="5237162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6"/>
          <p:cNvSpPr txBox="1"/>
          <p:nvPr>
            <p:ph idx="1" type="body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"/>
          <p:cNvSpPr txBox="1"/>
          <p:nvPr>
            <p:ph idx="4294967295"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4400"/>
              <a:buFont typeface="Calibri"/>
              <a:buNone/>
            </a:pPr>
            <a:r>
              <a:rPr b="1" i="0" lang="zh-TW" sz="4400" u="none" cap="none" strike="noStrike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回收</a:t>
            </a:r>
            <a:endParaRPr b="1" i="0" sz="4400" u="none" cap="none" strike="noStrike">
              <a:solidFill>
                <a:srgbClr val="66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7"/>
          <p:cNvSpPr txBox="1"/>
          <p:nvPr>
            <p:ph idx="4294967295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4800"/>
              <a:buFont typeface="Arial"/>
              <a:buChar char="•"/>
            </a:pPr>
            <a:r>
              <a:rPr b="1" i="0" lang="zh-TW" sz="4800" u="none" cap="none" strike="noStrike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紙張回收箱</a:t>
            </a:r>
            <a:endParaRPr b="1" i="0" sz="4800" u="none" cap="none" strike="noStrike">
              <a:solidFill>
                <a:srgbClr val="6600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60066"/>
              </a:buClr>
              <a:buSzPts val="4400"/>
              <a:buFont typeface="Arial"/>
              <a:buChar char="•"/>
            </a:pPr>
            <a:r>
              <a:rPr b="1" i="0" lang="zh-TW" sz="4400" u="none" cap="none" strike="noStrike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各班課室</a:t>
            </a:r>
            <a:endParaRPr/>
          </a:p>
        </p:txBody>
      </p:sp>
      <p:pic>
        <p:nvPicPr>
          <p:cNvPr id="195" name="Google Shape;195;p17"/>
          <p:cNvPicPr preferRelativeResize="0"/>
          <p:nvPr/>
        </p:nvPicPr>
        <p:blipFill rotWithShape="1">
          <a:blip r:embed="rId3">
            <a:alphaModFix/>
          </a:blip>
          <a:srcRect b="15827" l="0" r="0" t="0"/>
          <a:stretch/>
        </p:blipFill>
        <p:spPr>
          <a:xfrm>
            <a:off x="5664200" y="1417637"/>
            <a:ext cx="4546600" cy="510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"/>
          <p:cNvSpPr txBox="1"/>
          <p:nvPr>
            <p:ph idx="4294967295"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4400"/>
              <a:buFont typeface="Calibri"/>
              <a:buNone/>
            </a:pPr>
            <a:r>
              <a:rPr b="1" i="0" lang="zh-TW" sz="4400" u="none" cap="none" strike="noStrike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回收</a:t>
            </a:r>
            <a:endParaRPr b="1" i="0" sz="4400" u="none" cap="none" strike="noStrike">
              <a:solidFill>
                <a:srgbClr val="66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aper_plastic_poster.jpg" id="201" name="Google Shape;201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46255" l="-343" r="343" t="13453"/>
          <a:stretch/>
        </p:blipFill>
        <p:spPr>
          <a:xfrm>
            <a:off x="1919287" y="1484312"/>
            <a:ext cx="8547100" cy="487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9"/>
          <p:cNvSpPr txBox="1"/>
          <p:nvPr>
            <p:ph idx="4294967295"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4400"/>
              <a:buFont typeface="Calibri"/>
              <a:buNone/>
            </a:pPr>
            <a:r>
              <a:rPr b="1" i="0" lang="zh-TW" sz="4400" u="none" cap="none" strike="noStrike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回收</a:t>
            </a:r>
            <a:endParaRPr b="1" i="0" sz="4400" u="none" cap="none" strike="noStrike">
              <a:solidFill>
                <a:srgbClr val="66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aper_plastic_poster.jpg" id="207" name="Google Shape;207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6396" l="-172" r="171" t="53470"/>
          <a:stretch/>
        </p:blipFill>
        <p:spPr>
          <a:xfrm>
            <a:off x="2063750" y="1557337"/>
            <a:ext cx="8229600" cy="467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/>
          <p:nvPr>
            <p:ph idx="4294967295"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Calibri"/>
              <a:buNone/>
            </a:pPr>
            <a:r>
              <a:rPr b="1" i="0" lang="zh-TW" sz="44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可持續發展</a:t>
            </a:r>
            <a:endParaRPr b="1" i="0" sz="44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d0517b2.jpg" id="90" name="Google Shape;90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5671" l="0" r="0" t="778"/>
          <a:stretch/>
        </p:blipFill>
        <p:spPr>
          <a:xfrm>
            <a:off x="3000375" y="1557337"/>
            <a:ext cx="6346825" cy="468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0"/>
          <p:cNvSpPr txBox="1"/>
          <p:nvPr>
            <p:ph idx="4294967295"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4400"/>
              <a:buFont typeface="Calibri"/>
              <a:buNone/>
            </a:pPr>
            <a:r>
              <a:rPr b="1" i="0" lang="zh-TW" sz="4400" u="none" cap="none" strike="noStrike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回收</a:t>
            </a:r>
            <a:endParaRPr b="1" i="0" sz="4400" u="none" cap="none" strike="noStrike">
              <a:solidFill>
                <a:srgbClr val="66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螢幕快照 2019-11-12 上午12.17.51.png" id="213" name="Google Shape;213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3866" r="89706" t="2354"/>
          <a:stretch/>
        </p:blipFill>
        <p:spPr>
          <a:xfrm>
            <a:off x="2711450" y="2063750"/>
            <a:ext cx="827087" cy="30972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螢幕快照 2019-11-12 上午12.17.51.png" id="214" name="Google Shape;214;p20"/>
          <p:cNvPicPr preferRelativeResize="0"/>
          <p:nvPr/>
        </p:nvPicPr>
        <p:blipFill rotWithShape="1">
          <a:blip r:embed="rId3">
            <a:alphaModFix/>
          </a:blip>
          <a:srcRect b="0" l="27903" r="45588" t="0"/>
          <a:stretch/>
        </p:blipFill>
        <p:spPr>
          <a:xfrm>
            <a:off x="3575050" y="2060575"/>
            <a:ext cx="3328987" cy="30972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螢幕快照 2019-11-12 上午12.17.51.png" id="215" name="Google Shape;215;p20"/>
          <p:cNvPicPr preferRelativeResize="0"/>
          <p:nvPr/>
        </p:nvPicPr>
        <p:blipFill rotWithShape="1">
          <a:blip r:embed="rId3">
            <a:alphaModFix/>
          </a:blip>
          <a:srcRect b="0" l="73527" r="6680" t="0"/>
          <a:stretch/>
        </p:blipFill>
        <p:spPr>
          <a:xfrm>
            <a:off x="6816725" y="2060575"/>
            <a:ext cx="2484437" cy="3097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1"/>
          <p:cNvSpPr txBox="1"/>
          <p:nvPr>
            <p:ph idx="4294967295"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4400"/>
              <a:buFont typeface="Calibri"/>
              <a:buNone/>
            </a:pPr>
            <a:r>
              <a:rPr b="1" i="0" lang="zh-TW" sz="4400" u="none" cap="none" strike="noStrike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回收</a:t>
            </a:r>
            <a:endParaRPr b="1" i="0" sz="4400" u="none" cap="none" strike="noStrike">
              <a:solidFill>
                <a:srgbClr val="66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9525" y="1268412"/>
            <a:ext cx="7092950" cy="5319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2"/>
          <p:cNvSpPr txBox="1"/>
          <p:nvPr>
            <p:ph idx="4294967295"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4400"/>
              <a:buFont typeface="Calibri"/>
              <a:buNone/>
            </a:pPr>
            <a:r>
              <a:rPr b="1" i="0" lang="zh-TW" sz="4400" u="none" cap="none" strike="noStrike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回收</a:t>
            </a:r>
            <a:endParaRPr b="1" i="0" sz="4400" u="none" cap="none" strike="noStrike">
              <a:solidFill>
                <a:srgbClr val="66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71593594_2455891824687962_1279792274435211264_o.jpg" id="227" name="Google Shape;227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366" l="0" r="0" t="-70"/>
          <a:stretch/>
        </p:blipFill>
        <p:spPr>
          <a:xfrm>
            <a:off x="2063750" y="1306512"/>
            <a:ext cx="5338762" cy="5362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1893678_2455891961354615_4514481382281445376_o.jpg" id="228" name="Google Shape;22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55912" y="1343025"/>
            <a:ext cx="5327650" cy="53260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1579601_2455892184687926_3551358536933965824_o.jpg" id="229" name="Google Shape;229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92537" y="1341437"/>
            <a:ext cx="5330825" cy="5327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1247474_2455892221354589_2926330650929659904_o.jpg" id="230" name="Google Shape;230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56137" y="1343025"/>
            <a:ext cx="5327650" cy="53260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5233802_2483794868564324_3419947204989681664_o.jpg" id="231" name="Google Shape;231;p22"/>
          <p:cNvPicPr preferRelativeResize="0"/>
          <p:nvPr/>
        </p:nvPicPr>
        <p:blipFill rotWithShape="1">
          <a:blip r:embed="rId7">
            <a:alphaModFix/>
          </a:blip>
          <a:srcRect b="21604" l="0" r="0" t="0"/>
          <a:stretch/>
        </p:blipFill>
        <p:spPr>
          <a:xfrm>
            <a:off x="2279650" y="1268412"/>
            <a:ext cx="3857625" cy="53768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4214413_2584444898306844_6091439179751751680_o.jpg" id="232" name="Google Shape;232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74825" y="1557337"/>
            <a:ext cx="8677275" cy="49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3"/>
          <p:cNvSpPr txBox="1"/>
          <p:nvPr>
            <p:ph idx="4294967295"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4400"/>
              <a:buFont typeface="Calibri"/>
              <a:buNone/>
            </a:pPr>
            <a:r>
              <a:rPr b="1" i="0" lang="zh-TW" sz="4400" u="none" cap="none" strike="noStrike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回收</a:t>
            </a:r>
            <a:endParaRPr b="1" i="0" sz="4400" u="none" cap="none" strike="noStrike">
              <a:solidFill>
                <a:srgbClr val="66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aper_plastic_poster.jpg" id="238" name="Google Shape;238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86332" l="-343" r="343" t="0"/>
          <a:stretch/>
        </p:blipFill>
        <p:spPr>
          <a:xfrm>
            <a:off x="1558925" y="1484312"/>
            <a:ext cx="9074150" cy="1754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"/>
          <p:cNvSpPr txBox="1"/>
          <p:nvPr>
            <p:ph idx="4294967295" type="title"/>
          </p:nvPr>
        </p:nvSpPr>
        <p:spPr>
          <a:xfrm>
            <a:off x="1991544" y="1700808"/>
            <a:ext cx="8229600" cy="11430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Calibri"/>
              <a:buNone/>
            </a:pPr>
            <a:r>
              <a:rPr b="1" i="0" lang="zh-TW" sz="44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綠色校園持續發展計劃 </a:t>
            </a:r>
            <a:endParaRPr b="1" i="0" sz="44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3"/>
          <p:cNvSpPr txBox="1"/>
          <p:nvPr>
            <p:ph idx="1" type="body"/>
          </p:nvPr>
        </p:nvSpPr>
        <p:spPr>
          <a:xfrm>
            <a:off x="3143250" y="3068637"/>
            <a:ext cx="7067550" cy="3057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40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Arial"/>
              <a:buChar char="•"/>
            </a:pPr>
            <a:r>
              <a:rPr b="1" i="0" lang="zh-TW" sz="40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環境及自然保育基金</a:t>
            </a:r>
            <a:r>
              <a:rPr b="0" i="0" lang="zh-TW" sz="40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-2540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Arial"/>
              <a:buChar char="•"/>
            </a:pPr>
            <a:r>
              <a:rPr b="0" i="0" lang="zh-TW" sz="40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環保教育和社區參與項目</a:t>
            </a:r>
            <a:endParaRPr/>
          </a:p>
          <a:p>
            <a:pPr indent="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t/>
            </a:r>
            <a:endParaRPr b="0" i="0" sz="4000" u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"/>
          <p:cNvSpPr txBox="1"/>
          <p:nvPr>
            <p:ph idx="4294967295" type="title"/>
          </p:nvPr>
        </p:nvSpPr>
        <p:spPr>
          <a:xfrm>
            <a:off x="2999656" y="1484784"/>
            <a:ext cx="318904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4400"/>
              <a:buFont typeface="Calibri"/>
              <a:buNone/>
            </a:pPr>
            <a:r>
              <a:rPr b="1" i="0" lang="zh-TW" sz="44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「環保</a:t>
            </a:r>
            <a:r>
              <a:rPr b="1" i="0" lang="zh-TW" sz="48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4R</a:t>
            </a:r>
            <a:r>
              <a:rPr b="1" i="0" lang="zh-TW" sz="44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」</a:t>
            </a:r>
            <a:endParaRPr b="1" i="0" sz="44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"/>
          <p:cNvSpPr txBox="1"/>
          <p:nvPr>
            <p:ph idx="4294967295" type="body"/>
          </p:nvPr>
        </p:nvSpPr>
        <p:spPr>
          <a:xfrm>
            <a:off x="2423592" y="2564904"/>
            <a:ext cx="5472608" cy="3052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40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4000"/>
              <a:buFont typeface="Arial"/>
              <a:buChar char="•"/>
            </a:pPr>
            <a:r>
              <a:rPr b="1" i="0" lang="zh-TW" sz="4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Reduce（減少使用）</a:t>
            </a:r>
            <a:endParaRPr/>
          </a:p>
          <a:p>
            <a:pPr indent="-2540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00000"/>
              </a:buClr>
              <a:buSzPts val="4000"/>
              <a:buFont typeface="Arial"/>
              <a:buChar char="•"/>
            </a:pPr>
            <a:r>
              <a:rPr b="1" i="0" lang="zh-TW" sz="4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Reuse	 （重覆使用）</a:t>
            </a:r>
            <a:endParaRPr/>
          </a:p>
          <a:p>
            <a:pPr indent="-2540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00000"/>
              </a:buClr>
              <a:buSzPts val="4000"/>
              <a:buFont typeface="Arial"/>
              <a:buChar char="•"/>
            </a:pPr>
            <a:r>
              <a:rPr b="1" i="0" lang="zh-TW" sz="4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Recycle（循環再造）</a:t>
            </a:r>
            <a:endParaRPr/>
          </a:p>
          <a:p>
            <a:pPr indent="-2540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00000"/>
              </a:buClr>
              <a:buSzPts val="4000"/>
              <a:buFont typeface="Arial"/>
              <a:buChar char="•"/>
            </a:pPr>
            <a:r>
              <a:rPr b="1" i="0" lang="zh-TW" sz="4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Replace（替代使用）</a:t>
            </a:r>
            <a:endParaRPr/>
          </a:p>
          <a:p>
            <a:pPr indent="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upload.wikimedia.org/wikipedia/commons/thumb/4/44/Recycle001.svg/210px-Recycle001.svg.png" id="103" name="Google Shape;10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67662" y="342900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4"/>
          <p:cNvSpPr txBox="1"/>
          <p:nvPr/>
        </p:nvSpPr>
        <p:spPr>
          <a:xfrm>
            <a:off x="1991544" y="47667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4400"/>
              <a:buFont typeface="Calibri"/>
              <a:buNone/>
            </a:pPr>
            <a:r>
              <a:rPr b="1" i="0" lang="zh-TW" sz="44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綠色校園設備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/>
          <p:nvPr/>
        </p:nvSpPr>
        <p:spPr>
          <a:xfrm>
            <a:off x="6816725" y="1268412"/>
            <a:ext cx="2879725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Calibri"/>
              <a:buNone/>
            </a:pPr>
            <a:r>
              <a:rPr b="1" i="0" lang="zh-TW" sz="24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小型廚餘堆肥設備(循環再造)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1066" id="110" name="Google Shape;11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7850" y="1268412"/>
            <a:ext cx="4176712" cy="3168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073" id="111" name="Google Shape;11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40462" y="2565400"/>
            <a:ext cx="4103687" cy="3024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"/>
          <p:cNvSpPr txBox="1"/>
          <p:nvPr/>
        </p:nvSpPr>
        <p:spPr>
          <a:xfrm>
            <a:off x="5087937" y="476250"/>
            <a:ext cx="203200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Calibri"/>
              <a:buNone/>
            </a:pPr>
            <a:r>
              <a:rPr b="1" i="0" lang="zh-TW" sz="2400" u="non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風光互補街燈</a:t>
            </a:r>
            <a:endParaRPr/>
          </a:p>
        </p:txBody>
      </p:sp>
      <p:pic>
        <p:nvPicPr>
          <p:cNvPr id="117" name="Google Shape;11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11900" y="1052512"/>
            <a:ext cx="3744912" cy="460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9650" y="981075"/>
            <a:ext cx="3600450" cy="467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6"/>
          <p:cNvSpPr txBox="1"/>
          <p:nvPr/>
        </p:nvSpPr>
        <p:spPr>
          <a:xfrm>
            <a:off x="4800600" y="5732462"/>
            <a:ext cx="2835275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Calibri"/>
              <a:buNone/>
            </a:pPr>
            <a:r>
              <a:rPr b="1" i="0" lang="zh-TW" sz="2400" u="non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再生能源(替代使用)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/>
          <p:nvPr/>
        </p:nvSpPr>
        <p:spPr>
          <a:xfrm>
            <a:off x="3432175" y="981075"/>
            <a:ext cx="1577975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Calibri"/>
              <a:buNone/>
            </a:pPr>
            <a:r>
              <a:rPr b="1" i="0" lang="zh-TW" sz="2400" u="non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LED天花燈</a:t>
            </a:r>
            <a:endParaRPr/>
          </a:p>
        </p:txBody>
      </p:sp>
      <p:pic>
        <p:nvPicPr>
          <p:cNvPr descr="21" id="125" name="Google Shape;12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67437" y="1628775"/>
            <a:ext cx="3960812" cy="36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7"/>
          <p:cNvSpPr txBox="1"/>
          <p:nvPr/>
        </p:nvSpPr>
        <p:spPr>
          <a:xfrm>
            <a:off x="7319962" y="981075"/>
            <a:ext cx="1954212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Calibri"/>
              <a:buNone/>
            </a:pPr>
            <a:r>
              <a:rPr b="1" i="0" lang="zh-TW" sz="2400" u="non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LED 出路燈箱</a:t>
            </a:r>
            <a:endParaRPr/>
          </a:p>
        </p:txBody>
      </p:sp>
      <p:pic>
        <p:nvPicPr>
          <p:cNvPr descr="天花E 氣1" id="127" name="Google Shape;12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08212" y="1628775"/>
            <a:ext cx="3743325" cy="36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7"/>
          <p:cNvSpPr txBox="1"/>
          <p:nvPr/>
        </p:nvSpPr>
        <p:spPr>
          <a:xfrm>
            <a:off x="4943475" y="5516562"/>
            <a:ext cx="290195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Calibri"/>
              <a:buNone/>
            </a:pPr>
            <a:r>
              <a:rPr b="1" i="0" lang="zh-TW" sz="2400" u="non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節省電能 (減少使用)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"/>
          <p:cNvSpPr txBox="1"/>
          <p:nvPr/>
        </p:nvSpPr>
        <p:spPr>
          <a:xfrm>
            <a:off x="3000375" y="1268412"/>
            <a:ext cx="2030412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Calibri"/>
              <a:buNone/>
            </a:pPr>
            <a:r>
              <a:rPr b="1" i="0" lang="zh-TW" sz="2400" u="non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天台隔熱塗層</a:t>
            </a:r>
            <a:endParaRPr/>
          </a:p>
        </p:txBody>
      </p:sp>
      <p:pic>
        <p:nvPicPr>
          <p:cNvPr id="134" name="Google Shape;13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3750" y="2133600"/>
            <a:ext cx="4032250" cy="30241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833" id="135" name="Google Shape;13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11900" y="692150"/>
            <a:ext cx="3848100" cy="5043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"/>
          <p:cNvSpPr txBox="1"/>
          <p:nvPr>
            <p:ph idx="4294967295"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Calibri"/>
              <a:buNone/>
            </a:pPr>
            <a:r>
              <a:rPr b="1" i="0" lang="zh-TW" sz="44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三一有機農圃</a:t>
            </a:r>
            <a:endParaRPr b="1" i="0" sz="44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72870180_1195424990654911_78667338253074432_o.jpg" id="141" name="Google Shape;141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3317" l="0" r="0" t="13317"/>
          <a:stretch/>
        </p:blipFill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4914569_1195424950654915_1711490535551664128_o.jpg" id="142" name="Google Shape;14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19737" y="404812"/>
            <a:ext cx="4616451" cy="61547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hatsApp Image 2019-10-02 at 5.29.33 PM.jpeg" id="143" name="Google Shape;143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92312" y="1412875"/>
            <a:ext cx="6335712" cy="475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2018-11-09T09:01:28Z</dcterms:created>
  <dc:creator>何有勝</dc:creator>
</cp:coreProperties>
</file>